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4/13/2022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4/13/2022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78653" cy="615553"/>
          </a:xfrm>
          <a:prstGeom prst="rect">
            <a:avLst/>
          </a:prstGeom>
        </p:spPr>
        <p:txBody>
          <a:bodyPr wrap="none">
            <a:spAutoFit/>
          </a:bodyPr>
          <a:lstStyle/>
          <a:p>
            <a:r>
              <a:rPr lang="en-US" sz="1700" b="1" dirty="0">
                <a:solidFill>
                  <a:prstClr val="white"/>
                </a:solidFill>
              </a:rPr>
              <a:t>LMRFC Forecasts Issued Morning of April 13,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7073" y="356617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7077" y="246406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21172" y="440208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4801314"/>
          </a:xfrm>
          <a:prstGeom prst="rect">
            <a:avLst/>
          </a:prstGeom>
          <a:noFill/>
        </p:spPr>
        <p:txBody>
          <a:bodyPr wrap="square" rtlCol="0">
            <a:spAutoFit/>
          </a:bodyPr>
          <a:lstStyle/>
          <a:p>
            <a:r>
              <a:rPr lang="en-US" dirty="0">
                <a:solidFill>
                  <a:prstClr val="black"/>
                </a:solidFill>
              </a:rPr>
              <a:t>During the next 24 hours, one to two inches of rainfall is forecast over the lower Mississippi Valley extending north into the lower Ohio Valley.  This will cause three to four foot rises on the lower Ohio River and crests below flood levels are forecast for early next week. </a:t>
            </a:r>
          </a:p>
          <a:p>
            <a:endParaRPr lang="en-US" dirty="0">
              <a:solidFill>
                <a:prstClr val="black"/>
              </a:solidFill>
            </a:endParaRPr>
          </a:p>
          <a:p>
            <a:r>
              <a:rPr lang="en-US" dirty="0">
                <a:solidFill>
                  <a:prstClr val="black"/>
                </a:solidFill>
              </a:rPr>
              <a:t>On the lower Mississippi River, Red River Landing, LA should fall below flood stage later today and remain below flood stage through early next week.  Rises from upstream will cause Red River Landing, LA to go back above flood levels for the middle of next week and continue to rise one to two feet through late April. </a:t>
            </a:r>
          </a:p>
          <a:p>
            <a:endParaRPr lang="en-US" dirty="0">
              <a:solidFill>
                <a:prstClr val="black"/>
              </a:solidFill>
            </a:endParaRPr>
          </a:p>
          <a:p>
            <a:r>
              <a:rPr lang="en-US" dirty="0">
                <a:solidFill>
                  <a:prstClr val="black"/>
                </a:solidFill>
              </a:rPr>
              <a:t>The remainder of the lower Mississippi River will see rises over the next couple of weeks but crests are forecast to remain below flood levels. </a:t>
            </a:r>
          </a:p>
          <a:p>
            <a:endParaRPr lang="en-US" dirty="0">
              <a:solidFill>
                <a:prstClr val="black"/>
              </a:solidFill>
            </a:endParaRPr>
          </a:p>
          <a:p>
            <a:r>
              <a:rPr lang="en-US" dirty="0">
                <a:solidFill>
                  <a:prstClr val="black"/>
                </a:solidFill>
              </a:rPr>
              <a:t>The heavy rainfall today may cause renewed flooding for smaller tributaries in Arkansas, Tennessee, Mississippi, and Louisiana. </a:t>
            </a:r>
          </a:p>
          <a:p>
            <a:endParaRPr lang="en-US" dirty="0">
              <a:solidFill>
                <a:prstClr val="black"/>
              </a:solidFill>
            </a:endParaRPr>
          </a:p>
          <a:p>
            <a:r>
              <a:rPr lang="en-US" dirty="0">
                <a:solidFill>
                  <a:prstClr val="black"/>
                </a:solidFill>
              </a:rPr>
              <a:t>The 16 day future rainfall guidance shows slightly higher crest levels than the official forecast.  The crests remain below flood levels on the lower Ohio River.  The lower Mississippi River at Natchez, MS may briefly go back above flood levels for late April and Red River Landing, LA would remain above flood levels through early May.  </a:t>
            </a:r>
          </a:p>
        </p:txBody>
      </p:sp>
      <p:sp>
        <p:nvSpPr>
          <p:cNvPr id="16" name="Oval 15">
            <a:extLst>
              <a:ext uri="{FF2B5EF4-FFF2-40B4-BE49-F238E27FC236}">
                <a16:creationId xmlns:a16="http://schemas.microsoft.com/office/drawing/2014/main" id="{67DA241A-5417-40FC-A22F-6634AAE7F903}"/>
              </a:ext>
            </a:extLst>
          </p:cNvPr>
          <p:cNvSpPr/>
          <p:nvPr/>
        </p:nvSpPr>
        <p:spPr>
          <a:xfrm>
            <a:off x="221172" y="526033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13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900350" cy="949779"/>
            <a:chOff x="461644" y="2806880"/>
            <a:chExt cx="2964926"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17.4’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62490" y="3281721"/>
              <a:ext cx="196408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Rising over the next 5 days </a:t>
              </a:r>
            </a:p>
          </p:txBody>
        </p:sp>
      </p:grpSp>
      <p:grpSp>
        <p:nvGrpSpPr>
          <p:cNvPr id="128" name="Group 127"/>
          <p:cNvGrpSpPr/>
          <p:nvPr/>
        </p:nvGrpSpPr>
        <p:grpSpPr>
          <a:xfrm>
            <a:off x="38208" y="4201425"/>
            <a:ext cx="4313557" cy="1004976"/>
            <a:chOff x="461644" y="2806880"/>
            <a:chExt cx="2754495" cy="1042694"/>
          </a:xfrm>
        </p:grpSpPr>
        <p:sp>
          <p:nvSpPr>
            <p:cNvPr id="129" name="Rounded Rectangle 128"/>
            <p:cNvSpPr/>
            <p:nvPr/>
          </p:nvSpPr>
          <p:spPr>
            <a:xfrm>
              <a:off x="461644" y="2806880"/>
              <a:ext cx="2754495" cy="1042694"/>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167501" y="3285006"/>
              <a:ext cx="2042459" cy="478992"/>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this week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 the next 5 days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25.3’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78333" y="3192228"/>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Rising over the next 5 days </a:t>
              </a:r>
            </a:p>
          </p:txBody>
        </p:sp>
      </p:grpSp>
      <p:grpSp>
        <p:nvGrpSpPr>
          <p:cNvPr id="166" name="Group 165"/>
          <p:cNvGrpSpPr/>
          <p:nvPr/>
        </p:nvGrpSpPr>
        <p:grpSpPr>
          <a:xfrm>
            <a:off x="7426916" y="4227149"/>
            <a:ext cx="4580788" cy="949779"/>
            <a:chOff x="461644" y="2806880"/>
            <a:chExt cx="3180923"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232025" y="3245356"/>
              <a:ext cx="241054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for a couple of days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51765" y="4747638"/>
            <a:ext cx="1109412" cy="26096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56881" cy="949779"/>
            <a:chOff x="720724" y="1221920"/>
            <a:chExt cx="3221090"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57997" y="1721656"/>
              <a:ext cx="208381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Rising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32.9’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09032" y="1680153"/>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327" name="Group 326"/>
          <p:cNvGrpSpPr/>
          <p:nvPr/>
        </p:nvGrpSpPr>
        <p:grpSpPr>
          <a:xfrm>
            <a:off x="7631131" y="3187337"/>
            <a:ext cx="3642566"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36.7’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11.6’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70660" y="319378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5 days </a:t>
              </a:r>
            </a:p>
          </p:txBody>
        </p:sp>
      </p:grpSp>
      <p:grpSp>
        <p:nvGrpSpPr>
          <p:cNvPr id="366" name="Group 365"/>
          <p:cNvGrpSpPr/>
          <p:nvPr/>
        </p:nvGrpSpPr>
        <p:grpSpPr>
          <a:xfrm>
            <a:off x="235984" y="5296451"/>
            <a:ext cx="4048366" cy="949779"/>
            <a:chOff x="461644" y="2806880"/>
            <a:chExt cx="2760486"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31.6’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274898" y="3259839"/>
              <a:ext cx="194723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this week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81649" y="3623241"/>
            <a:ext cx="24361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5327" y="1629729"/>
            <a:ext cx="242272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Rising over the next 5 days</a:t>
            </a:r>
          </a:p>
        </p:txBody>
      </p:sp>
      <p:sp>
        <p:nvSpPr>
          <p:cNvPr id="16" name="Rectangle 15">
            <a:extLst>
              <a:ext uri="{FF2B5EF4-FFF2-40B4-BE49-F238E27FC236}">
                <a16:creationId xmlns:a16="http://schemas.microsoft.com/office/drawing/2014/main" id="{37DCCFBF-C149-49B7-8D9A-159BC6788C3D}"/>
              </a:ext>
            </a:extLst>
          </p:cNvPr>
          <p:cNvSpPr/>
          <p:nvPr/>
        </p:nvSpPr>
        <p:spPr>
          <a:xfrm>
            <a:off x="8718947" y="2447472"/>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002074" y="4476962"/>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199014" y="5569186"/>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58" name="Picture 157">
            <a:extLst>
              <a:ext uri="{FF2B5EF4-FFF2-40B4-BE49-F238E27FC236}">
                <a16:creationId xmlns:a16="http://schemas.microsoft.com/office/drawing/2014/main" id="{2F4FA61E-A0A6-400D-8747-5DE2F5915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793" y="473138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171">
            <a:extLst>
              <a:ext uri="{FF2B5EF4-FFF2-40B4-BE49-F238E27FC236}">
                <a16:creationId xmlns:a16="http://schemas.microsoft.com/office/drawing/2014/main" id="{37014314-4F38-4EFA-85A6-105C723561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5091" y="474397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55040BDD-42EE-4D07-A74B-6507473A09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2945" y="583146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A7E69245-A317-4B5D-A840-C3C8563828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44640" y="575786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3">
            <a:extLst>
              <a:ext uri="{FF2B5EF4-FFF2-40B4-BE49-F238E27FC236}">
                <a16:creationId xmlns:a16="http://schemas.microsoft.com/office/drawing/2014/main" id="{A447602F-C54B-4F31-8D84-150F41F73CC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97697" y="157784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B205C064-B227-4798-A791-84AD7BC7923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4374" y="262650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15AC9867-4561-4664-A0CF-6F6D1047C35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80494" y="363223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F5651B37-9A72-4589-8609-E65F6D596C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10514" y="165102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93F9B7B3-7A94-4353-A1A8-93AACBC279D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8221" y="266411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C512F748-29B8-40E4-90F2-FCE579F586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22785" y="371375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13777</TotalTime>
  <Words>500</Words>
  <Application>Microsoft Office PowerPoint</Application>
  <PresentationFormat>Widescreen</PresentationFormat>
  <Paragraphs>75</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652</cp:revision>
  <cp:lastPrinted>2019-06-25T17:36:27Z</cp:lastPrinted>
  <dcterms:created xsi:type="dcterms:W3CDTF">2019-02-26T19:21:25Z</dcterms:created>
  <dcterms:modified xsi:type="dcterms:W3CDTF">2022-04-13T16:54:54Z</dcterms:modified>
</cp:coreProperties>
</file>